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32" r:id="rId1"/>
  </p:sldMasterIdLst>
  <p:notesMasterIdLst>
    <p:notesMasterId r:id="rId6"/>
  </p:notesMasterIdLst>
  <p:handoutMasterIdLst>
    <p:handoutMasterId r:id="rId7"/>
  </p:handoutMasterIdLst>
  <p:sldIdLst>
    <p:sldId id="298" r:id="rId2"/>
    <p:sldId id="297" r:id="rId3"/>
    <p:sldId id="296" r:id="rId4"/>
    <p:sldId id="299" r:id="rId5"/>
  </p:sldIdLst>
  <p:sldSz cx="9144000" cy="6858000" type="screen4x3"/>
  <p:notesSz cx="7010400" cy="92964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106" d="100"/>
          <a:sy n="106" d="100"/>
        </p:scale>
        <p:origin x="115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5E812ED-7C58-4708-9226-1A23ABB0B56E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BA4388-DCE3-4176-8DA8-E4D9B67E37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5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9E67AD7-3E58-4F55-8C77-531333630434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99FFD4-0E5F-4458-A32C-B1AA3FFF6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7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H20 SIP Report 121114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98CF5A-6CE0-4E5D-A517-4390C6A239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46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9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4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2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68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5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9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00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2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3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86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F59B6-B85C-4E88-BAC2-B479FE9A5727}" type="datetimeFigureOut">
              <a:rPr lang="en-US" smtClean="0"/>
              <a:pPr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A307-B332-4CA1-82FE-B9A277A126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4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903114"/>
              </p:ext>
            </p:extLst>
          </p:nvPr>
        </p:nvGraphicFramePr>
        <p:xfrm>
          <a:off x="152400" y="228600"/>
          <a:ext cx="8839200" cy="63118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9600"/>
                <a:gridCol w="44196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Strength</a:t>
                      </a:r>
                      <a:endParaRPr lang="en-US" sz="2000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Weakness</a:t>
                      </a:r>
                      <a:endParaRPr lang="en-US" sz="2000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8041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Strong Leadership</a:t>
                      </a:r>
                      <a:r>
                        <a:rPr lang="en-US" sz="1400" baseline="0" dirty="0" smtClean="0"/>
                        <a:t> – great vision for education</a:t>
                      </a:r>
                    </a:p>
                    <a:p>
                      <a:r>
                        <a:rPr lang="en-US" sz="1400" baseline="0" dirty="0" err="1" smtClean="0"/>
                        <a:t>Cale</a:t>
                      </a:r>
                      <a:r>
                        <a:rPr lang="en-US" sz="1400" baseline="0" dirty="0" smtClean="0"/>
                        <a:t> World Languages program</a:t>
                      </a:r>
                    </a:p>
                    <a:p>
                      <a:r>
                        <a:rPr lang="en-US" sz="1400" baseline="0" dirty="0" smtClean="0"/>
                        <a:t>Conceptual framework for innovation</a:t>
                      </a:r>
                    </a:p>
                    <a:p>
                      <a:r>
                        <a:rPr lang="en-US" sz="1400" baseline="0" dirty="0" smtClean="0"/>
                        <a:t>Defining Contemporary Learning Space (CLS)</a:t>
                      </a:r>
                    </a:p>
                    <a:p>
                      <a:r>
                        <a:rPr lang="en-US" sz="1400" baseline="0" dirty="0" smtClean="0"/>
                        <a:t>School Board Work Sessions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Fear of Culture Change</a:t>
                      </a:r>
                    </a:p>
                    <a:p>
                      <a:r>
                        <a:rPr lang="en-US" sz="1400" dirty="0" smtClean="0"/>
                        <a:t>BOS understanding of CLS</a:t>
                      </a:r>
                    </a:p>
                    <a:p>
                      <a:r>
                        <a:rPr lang="en-US" sz="1400" dirty="0" smtClean="0"/>
                        <a:t>Not</a:t>
                      </a:r>
                      <a:r>
                        <a:rPr lang="en-US" sz="1400" baseline="0" dirty="0" smtClean="0"/>
                        <a:t> enough CLS</a:t>
                      </a:r>
                    </a:p>
                    <a:p>
                      <a:r>
                        <a:rPr lang="en-US" sz="1400" dirty="0" smtClean="0"/>
                        <a:t>Inadequate community support</a:t>
                      </a:r>
                    </a:p>
                    <a:p>
                      <a:r>
                        <a:rPr lang="en-US" sz="1400" dirty="0" smtClean="0"/>
                        <a:t>One student at a time – how</a:t>
                      </a:r>
                      <a:r>
                        <a:rPr lang="en-US" sz="1400" baseline="0" dirty="0" smtClean="0"/>
                        <a:t> to engage every student</a:t>
                      </a:r>
                    </a:p>
                    <a:p>
                      <a:r>
                        <a:rPr lang="en-US" sz="1400" baseline="0" dirty="0" smtClean="0"/>
                        <a:t>Educating for an unknown work environment vs educating for adaptability (lifelong learning competencies)</a:t>
                      </a:r>
                    </a:p>
                    <a:p>
                      <a:r>
                        <a:rPr lang="en-US" sz="1400" baseline="0" dirty="0" smtClean="0"/>
                        <a:t>Not enough business involvement in WBL</a:t>
                      </a:r>
                    </a:p>
                    <a:p>
                      <a:r>
                        <a:rPr lang="en-US" sz="1400" baseline="0" dirty="0" smtClean="0"/>
                        <a:t>Resource alignment with Strategies</a:t>
                      </a:r>
                    </a:p>
                    <a:p>
                      <a:r>
                        <a:rPr lang="en-US" sz="1400" baseline="0" dirty="0" smtClean="0"/>
                        <a:t>Metrics on strategy application</a:t>
                      </a:r>
                      <a:endParaRPr lang="en-US" sz="1400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Opportunity</a:t>
                      </a:r>
                      <a:endParaRPr lang="en-US" sz="2000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Threat</a:t>
                      </a:r>
                      <a:endParaRPr lang="en-US" sz="2000" dirty="0">
                        <a:latin typeface="Adobe Gothic Std B" panose="020B0800000000000000" pitchFamily="34" charset="-128"/>
                        <a:ea typeface="Adobe Gothic Std B" panose="020B0800000000000000" pitchFamily="34" charset="-128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1525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School</a:t>
                      </a:r>
                      <a:r>
                        <a:rPr lang="en-US" sz="1400" baseline="0" dirty="0" smtClean="0"/>
                        <a:t> Climate</a:t>
                      </a:r>
                    </a:p>
                    <a:p>
                      <a:r>
                        <a:rPr lang="en-US" sz="1400" baseline="0" dirty="0" smtClean="0"/>
                        <a:t>Community is “</a:t>
                      </a:r>
                      <a:r>
                        <a:rPr lang="en-US" sz="1400" baseline="0" dirty="0" err="1" smtClean="0"/>
                        <a:t>engageable</a:t>
                      </a:r>
                      <a:r>
                        <a:rPr lang="en-US" sz="1400" baseline="0" dirty="0" smtClean="0"/>
                        <a:t>”</a:t>
                      </a:r>
                    </a:p>
                    <a:p>
                      <a:r>
                        <a:rPr lang="en-US" sz="1400" baseline="0" dirty="0" smtClean="0"/>
                        <a:t>Greater Diversity of Students</a:t>
                      </a:r>
                    </a:p>
                    <a:p>
                      <a:r>
                        <a:rPr lang="en-US" sz="1400" baseline="0" dirty="0" smtClean="0"/>
                        <a:t>Board Work Session about WBL</a:t>
                      </a:r>
                    </a:p>
                    <a:p>
                      <a:r>
                        <a:rPr lang="en-US" sz="1400" baseline="0" dirty="0" smtClean="0"/>
                        <a:t>Virtual Learning</a:t>
                      </a:r>
                    </a:p>
                    <a:p>
                      <a:r>
                        <a:rPr lang="en-US" sz="1400" baseline="0" dirty="0" smtClean="0"/>
                        <a:t>Entrepreneurial implementation of programs at schools</a:t>
                      </a:r>
                    </a:p>
                    <a:p>
                      <a:r>
                        <a:rPr lang="en-US" sz="1400" baseline="0" dirty="0" smtClean="0"/>
                        <a:t>Promote ACPS as economic advantage</a:t>
                      </a:r>
                    </a:p>
                    <a:p>
                      <a:r>
                        <a:rPr lang="en-US" sz="1400" baseline="0" dirty="0" smtClean="0"/>
                        <a:t>Our Student yearn to be engaged</a:t>
                      </a:r>
                    </a:p>
                    <a:p>
                      <a:r>
                        <a:rPr lang="en-US" sz="1400" baseline="0" dirty="0" smtClean="0"/>
                        <a:t>Work Based Learning</a:t>
                      </a:r>
                    </a:p>
                    <a:p>
                      <a:r>
                        <a:rPr lang="en-US" sz="1400" baseline="0" dirty="0" smtClean="0"/>
                        <a:t>3 new school board and 2 new BOS members</a:t>
                      </a:r>
                    </a:p>
                    <a:p>
                      <a:endParaRPr lang="en-US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Region 10 resources unavailable</a:t>
                      </a:r>
                    </a:p>
                    <a:p>
                      <a:r>
                        <a:rPr lang="en-US" sz="1400" dirty="0" smtClean="0"/>
                        <a:t>BOS</a:t>
                      </a:r>
                      <a:r>
                        <a:rPr lang="en-US" sz="1400" baseline="0" dirty="0" smtClean="0"/>
                        <a:t> has competing resources for $</a:t>
                      </a:r>
                    </a:p>
                    <a:p>
                      <a:r>
                        <a:rPr lang="en-US" sz="1400" baseline="0" dirty="0" smtClean="0"/>
                        <a:t>High priority of SOL test as a measure of education</a:t>
                      </a:r>
                    </a:p>
                    <a:p>
                      <a:r>
                        <a:rPr lang="en-US" sz="1400" baseline="0" dirty="0" smtClean="0"/>
                        <a:t>Mental Health of Students</a:t>
                      </a:r>
                    </a:p>
                    <a:p>
                      <a:r>
                        <a:rPr lang="en-US" sz="1400" baseline="0" dirty="0" smtClean="0"/>
                        <a:t>Large part of community is not connected to school</a:t>
                      </a:r>
                    </a:p>
                    <a:p>
                      <a:r>
                        <a:rPr lang="en-US" sz="1400" baseline="0" dirty="0" smtClean="0"/>
                        <a:t>Lack of community understanding of what CLS and IT means in our school.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3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6424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+mn-lt"/>
              </a:rPr>
              <a:t>Division Strategic Priorities 2013-2015</a:t>
            </a:r>
            <a:endParaRPr lang="en-US" sz="36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486510"/>
              </p:ext>
            </p:extLst>
          </p:nvPr>
        </p:nvGraphicFramePr>
        <p:xfrm>
          <a:off x="457200" y="990600"/>
          <a:ext cx="8001000" cy="485838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691892"/>
                <a:gridCol w="1699272"/>
                <a:gridCol w="1609836"/>
              </a:tblGrid>
              <a:tr h="362584">
                <a:tc>
                  <a:txBody>
                    <a:bodyPr/>
                    <a:lstStyle/>
                    <a:p>
                      <a:pPr algn="ctr"/>
                      <a:r>
                        <a:rPr lang="en-US" sz="1600" cap="all" baseline="0" dirty="0" smtClean="0"/>
                        <a:t>Priority</a:t>
                      </a:r>
                      <a:endParaRPr lang="en-US" sz="1600" b="1" cap="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all" baseline="0" dirty="0" smtClean="0"/>
                        <a:t>Staff </a:t>
                      </a:r>
                    </a:p>
                    <a:p>
                      <a:pPr algn="ctr"/>
                      <a:r>
                        <a:rPr lang="en-US" sz="1600" cap="all" baseline="0" dirty="0" smtClean="0"/>
                        <a:t>Impact Score</a:t>
                      </a:r>
                      <a:endParaRPr lang="en-US" sz="1600" b="1" cap="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cap="all" baseline="0" dirty="0" smtClean="0"/>
                        <a:t>Board </a:t>
                      </a:r>
                    </a:p>
                    <a:p>
                      <a:pPr algn="ctr"/>
                      <a:r>
                        <a:rPr lang="en-US" sz="1600" cap="all" baseline="0" dirty="0" smtClean="0"/>
                        <a:t>Impact Score</a:t>
                      </a:r>
                      <a:endParaRPr lang="en-US" sz="1600" b="1" cap="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994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Effective Teaching Practices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3.67</a:t>
                      </a:r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1.2 Professional Development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3.83</a:t>
                      </a:r>
                      <a:endParaRPr lang="en-US" sz="1800" dirty="0"/>
                    </a:p>
                  </a:txBody>
                  <a:tcPr anchor="ctr"/>
                </a:tc>
              </a:tr>
              <a:tr h="46926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1.3 Contemporary Learning Spaces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3.83</a:t>
                      </a:r>
                      <a:endParaRPr lang="en-US" sz="1800" dirty="0"/>
                    </a:p>
                  </a:txBody>
                  <a:tcPr anchor="ctr"/>
                </a:tc>
              </a:tr>
              <a:tr h="438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2.1 Performance-Based Assessments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2.83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 Transitions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3.33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 World Language Program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2.33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4.1 Work Based Learning &amp; Field Trips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 Community Support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2.33</a:t>
                      </a:r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5.1 School Community Health/Safety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3.33</a:t>
                      </a:r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5.2 Optimize Fiscal Resources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3.17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5.3 High</a:t>
                      </a:r>
                      <a:r>
                        <a:rPr lang="en-US" sz="1800" baseline="0" dirty="0" smtClean="0"/>
                        <a:t> School of the Future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2.33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Graduate students who master the lifelong-learning skills.</a:t>
            </a:r>
          </a:p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Community of learners and learning.  Relationships, relevance, and rigor.</a:t>
            </a:r>
            <a:endParaRPr lang="en-US" b="1" i="1" dirty="0"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716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33599"/>
            <a:ext cx="7886700" cy="3581401"/>
          </a:xfrm>
        </p:spPr>
        <p:txBody>
          <a:bodyPr>
            <a:noAutofit/>
          </a:bodyPr>
          <a:lstStyle/>
          <a:p>
            <a:pPr marL="365760" indent="-274320">
              <a:lnSpc>
                <a:spcPct val="100000"/>
              </a:lnSpc>
              <a:spcAft>
                <a:spcPts val="1200"/>
              </a:spcAft>
              <a:buSzPct val="110000"/>
              <a:buFont typeface="Calibri Light" panose="020F0302020204030204" pitchFamily="34" charset="0"/>
              <a:buChar char="…"/>
            </a:pPr>
            <a:r>
              <a:rPr lang="en-US" sz="2800" dirty="0" smtClean="0">
                <a:solidFill>
                  <a:srgbClr val="000000"/>
                </a:solidFill>
                <a:ea typeface="Calibri"/>
                <a:cs typeface="Mangal"/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  <a:ea typeface="Calibri"/>
                <a:cs typeface="Mangal"/>
              </a:rPr>
              <a:t>focus</a:t>
            </a:r>
            <a:r>
              <a:rPr lang="en-US" sz="2800" dirty="0" smtClean="0">
                <a:solidFill>
                  <a:srgbClr val="000000"/>
                </a:solidFill>
                <a:ea typeface="Calibri"/>
                <a:cs typeface="Mangal"/>
              </a:rPr>
              <a:t> our priorities on our mission</a:t>
            </a:r>
            <a:r>
              <a:rPr lang="en-US" sz="2800" dirty="0">
                <a:solidFill>
                  <a:srgbClr val="000000"/>
                </a:solidFill>
                <a:ea typeface="Calibri"/>
                <a:cs typeface="Mangal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ea typeface="Calibri"/>
                <a:cs typeface="Mangal"/>
              </a:rPr>
              <a:t>and one student centered goal?</a:t>
            </a:r>
          </a:p>
          <a:p>
            <a:pPr marL="365760" indent="-274320">
              <a:lnSpc>
                <a:spcPct val="100000"/>
              </a:lnSpc>
              <a:spcAft>
                <a:spcPts val="1200"/>
              </a:spcAft>
              <a:buSzPct val="110000"/>
              <a:buFont typeface="Calibri Light" panose="020F0302020204030204" pitchFamily="34" charset="0"/>
              <a:buChar char="…"/>
            </a:pPr>
            <a:r>
              <a:rPr lang="en-US" sz="2800" i="1" dirty="0" smtClean="0"/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refine</a:t>
            </a:r>
            <a:r>
              <a:rPr lang="en-US" sz="2800" i="1" dirty="0" smtClean="0"/>
              <a:t> </a:t>
            </a:r>
            <a:r>
              <a:rPr lang="en-US" sz="2800" dirty="0" smtClean="0"/>
              <a:t>our priorities to the three most critical and resource them to solve unmet needs?</a:t>
            </a:r>
          </a:p>
          <a:p>
            <a:pPr marL="365760" indent="-274320">
              <a:lnSpc>
                <a:spcPct val="100000"/>
              </a:lnSpc>
              <a:spcAft>
                <a:spcPts val="1200"/>
              </a:spcAft>
              <a:buSzPct val="110000"/>
              <a:buFont typeface="Calibri Light" panose="020F0302020204030204" pitchFamily="34" charset="0"/>
              <a:buChar char="…"/>
            </a:pPr>
            <a:r>
              <a:rPr lang="en-US" sz="2800" dirty="0" smtClean="0"/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align</a:t>
            </a:r>
            <a:r>
              <a:rPr lang="en-US" sz="2800" dirty="0" smtClean="0"/>
              <a:t> our current strategies in progress with our priorities?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99275"/>
            <a:ext cx="3600450" cy="12668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Graduate students who master the lifelong-learning skills.</a:t>
            </a:r>
          </a:p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Community of learners and learning.  Relationships, relevance, and rigor.</a:t>
            </a:r>
            <a:endParaRPr lang="en-US" b="1" i="1" dirty="0"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825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6424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+mn-lt"/>
              </a:rPr>
              <a:t>Division Strategic Priorities 2013-2015</a:t>
            </a:r>
            <a:endParaRPr lang="en-US" sz="36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1958078"/>
              </p:ext>
            </p:extLst>
          </p:nvPr>
        </p:nvGraphicFramePr>
        <p:xfrm>
          <a:off x="457200" y="835024"/>
          <a:ext cx="8001000" cy="537336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691892"/>
                <a:gridCol w="1699272"/>
                <a:gridCol w="1609836"/>
              </a:tblGrid>
              <a:tr h="362584">
                <a:tc>
                  <a:txBody>
                    <a:bodyPr/>
                    <a:lstStyle/>
                    <a:p>
                      <a:pPr algn="ctr"/>
                      <a:r>
                        <a:rPr lang="en-US" sz="1600" cap="all" baseline="0" dirty="0" smtClean="0"/>
                        <a:t>Priority</a:t>
                      </a:r>
                      <a:endParaRPr lang="en-US" sz="1600" b="1" cap="all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cap="all" baseline="0" dirty="0" smtClean="0">
                          <a:solidFill>
                            <a:schemeClr val="tx1"/>
                          </a:solidFill>
                        </a:rPr>
                        <a:t>Include</a:t>
                      </a:r>
                      <a:endParaRPr lang="en-US" sz="1600" b="1" cap="all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cap="all" baseline="0" dirty="0" smtClean="0">
                          <a:solidFill>
                            <a:schemeClr val="tx1"/>
                          </a:solidFill>
                        </a:rPr>
                        <a:t>exclude</a:t>
                      </a:r>
                      <a:endParaRPr lang="en-US" sz="1600" b="1" cap="all" baseline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994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1.1 Effective Teaching Practices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1.2 Professional Development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</a:t>
                      </a:r>
                      <a:endParaRPr lang="en-US" sz="1800" dirty="0"/>
                    </a:p>
                  </a:txBody>
                  <a:tcPr anchor="ctr"/>
                </a:tc>
              </a:tr>
              <a:tr h="46926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1.3 Contemporary Learning Spaces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</a:tr>
              <a:tr h="4387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2.1 Performance-Based Assessments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3.1 Transitions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 World Language Program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4.1 Work Based Learning &amp; Field Trips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4.2 Community Support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5.1 School Community Health/Safety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5.2 Optimize Fiscal Resources (tactic)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5.3 High</a:t>
                      </a:r>
                      <a:r>
                        <a:rPr lang="en-US" sz="1800" baseline="0" dirty="0" smtClean="0"/>
                        <a:t> School of the Future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Virtual Learning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Middle Schools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Graduate students who master the lifelong-learning skills.</a:t>
            </a:r>
          </a:p>
          <a:p>
            <a:pPr algn="ctr"/>
            <a:r>
              <a:rPr lang="en-US" b="1" i="1" dirty="0" smtClean="0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Community of learners and learning.  Relationships, relevance, and rigor.</a:t>
            </a:r>
            <a:endParaRPr lang="en-US" b="1" i="1" dirty="0">
              <a:latin typeface="Adobe Myungjo Std M" panose="02020600000000000000" pitchFamily="18" charset="-128"/>
              <a:ea typeface="Adobe Myungjo Std M" panose="020206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244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85413&quot;&gt;&lt;property id=&quot;20148&quot; value=&quot;5&quot;/&gt;&lt;property id=&quot;20300&quot; value=&quot;Slide 2 - &amp;quot;Division Strategic Priorities 2013-2015&amp;quot;&quot;/&gt;&lt;property id=&quot;20307&quot; value=&quot;297&quot;/&gt;&lt;/object&gt;&lt;object type=&quot;3&quot; unique_id=&quot;85414&quot;&gt;&lt;property id=&quot;20148&quot; value=&quot;5&quot;/&gt;&lt;property id=&quot;20300&quot; value=&quot;Slide 3&quot;/&gt;&lt;property id=&quot;20307&quot; value=&quot;296&quot;/&gt;&lt;/object&gt;&lt;object type=&quot;3&quot; unique_id=&quot;85842&quot;&gt;&lt;property id=&quot;20148&quot; value=&quot;5&quot;/&gt;&lt;property id=&quot;20300&quot; value=&quot;Slide 1&quot;/&gt;&lt;property id=&quot;20307&quot; value=&quot;298&quot;/&gt;&lt;/object&gt;&lt;object type=&quot;3&quot; unique_id=&quot;85844&quot;&gt;&lt;property id=&quot;20148&quot; value=&quot;5&quot;/&gt;&lt;property id=&quot;20300&quot; value=&quot;Slide 4 - &amp;quot;Division Strategic Priorities 2013-2015&amp;quot;&quot;/&gt;&lt;property id=&quot;20307&quot; value=&quot;299&quot;/&gt;&lt;/object&gt;&lt;/object&gt;&lt;object type=&quot;8&quot; unique_id=&quot;1002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2458</TotalTime>
  <Words>440</Words>
  <Application>Microsoft Office PowerPoint</Application>
  <PresentationFormat>On-screen Show (4:3)</PresentationFormat>
  <Paragraphs>119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Adobe Gothic Std B</vt:lpstr>
      <vt:lpstr>Adobe Myungjo Std M</vt:lpstr>
      <vt:lpstr>Arial</vt:lpstr>
      <vt:lpstr>Calibri</vt:lpstr>
      <vt:lpstr>Calibri Light</vt:lpstr>
      <vt:lpstr>Mangal</vt:lpstr>
      <vt:lpstr>Office Theme</vt:lpstr>
      <vt:lpstr>PowerPoint Presentation</vt:lpstr>
      <vt:lpstr>Division Strategic Priorities 2013-2015</vt:lpstr>
      <vt:lpstr>PowerPoint Presentation</vt:lpstr>
      <vt:lpstr>Division Strategic Priorities 2013-2015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Christine Thompson</cp:lastModifiedBy>
  <cp:revision>158</cp:revision>
  <cp:lastPrinted>2015-06-25T11:22:25Z</cp:lastPrinted>
  <dcterms:created xsi:type="dcterms:W3CDTF">2013-08-21T16:31:19Z</dcterms:created>
  <dcterms:modified xsi:type="dcterms:W3CDTF">2015-07-09T15:11:15Z</dcterms:modified>
</cp:coreProperties>
</file>